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>
        <p:scale>
          <a:sx n="76" d="100"/>
          <a:sy n="76" d="100"/>
        </p:scale>
        <p:origin x="-480" y="-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C6F5BDE-6069-49F1-9FDE-0D7EEDBB0C08}" type="datetimeFigureOut">
              <a:rPr lang="pl-PL"/>
              <a:pPr>
                <a:defRPr/>
              </a:pPr>
              <a:t>2011-05-04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95885DF-762B-454F-9F0E-B4BA626AD40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9FF40D-DDC3-4D60-9A8A-17DF67378A51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6A361-2C91-4214-9E51-8DF8ABA15559}" type="datetimeFigureOut">
              <a:rPr lang="pl-PL"/>
              <a:pPr>
                <a:defRPr/>
              </a:pPr>
              <a:t>2011-05-04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8CDCA-73D9-4552-A81A-5E33274FCF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426DD-1D40-43C1-9920-1B5F40CB1316}" type="datetimeFigureOut">
              <a:rPr lang="pl-PL"/>
              <a:pPr>
                <a:defRPr/>
              </a:pPr>
              <a:t>2011-05-04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8DA26-4A2A-47DB-A717-6DD0FD9CCD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42FAF-8E5A-4C44-8FDA-D3AB7C46A2AB}" type="datetimeFigureOut">
              <a:rPr lang="pl-PL"/>
              <a:pPr>
                <a:defRPr/>
              </a:pPr>
              <a:t>2011-05-04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8CC5D-405C-4C6D-A277-FDA5E4B4E4B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8729C-0974-4986-9CCD-3EFF8B435DCC}" type="datetimeFigureOut">
              <a:rPr lang="pl-PL"/>
              <a:pPr>
                <a:defRPr/>
              </a:pPr>
              <a:t>2011-05-04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7BE25-0164-4163-BBCD-A7ABE7837DE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9F599-8DC3-40C0-8C37-534A09B570BE}" type="datetimeFigureOut">
              <a:rPr lang="pl-PL"/>
              <a:pPr>
                <a:defRPr/>
              </a:pPr>
              <a:t>2011-05-04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66089-9C3B-46C1-838B-32A7BBA3173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825BF-92A9-4547-98ED-63CFD942DE75}" type="datetimeFigureOut">
              <a:rPr lang="pl-PL"/>
              <a:pPr>
                <a:defRPr/>
              </a:pPr>
              <a:t>2011-05-04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1E649-FDFC-4683-94C3-089E8CB1AA6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78306-53AF-4C00-B4EE-10E4558912CB}" type="datetimeFigureOut">
              <a:rPr lang="pl-PL"/>
              <a:pPr>
                <a:defRPr/>
              </a:pPr>
              <a:t>2011-05-04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E125E-A176-45CE-B2CC-C9261C35808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891C5-6002-4EAD-99B1-173729C12331}" type="datetimeFigureOut">
              <a:rPr lang="pl-PL"/>
              <a:pPr>
                <a:defRPr/>
              </a:pPr>
              <a:t>2011-05-04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C776F-AF59-4756-B977-289E4160E7B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9AC3F-F744-4C78-A700-BB7B2742D177}" type="datetimeFigureOut">
              <a:rPr lang="pl-PL"/>
              <a:pPr>
                <a:defRPr/>
              </a:pPr>
              <a:t>2011-05-04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BB533-2A78-4BC9-89DA-D8E8196DC7D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24674-A281-400D-8346-D2C0A9052A42}" type="datetimeFigureOut">
              <a:rPr lang="pl-PL"/>
              <a:pPr>
                <a:defRPr/>
              </a:pPr>
              <a:t>2011-05-04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3FC79-462E-4878-B87E-1D5F7ED115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DFE14-F7A3-4C9F-A9A9-145247DCCAB7}" type="datetimeFigureOut">
              <a:rPr lang="pl-PL"/>
              <a:pPr>
                <a:defRPr/>
              </a:pPr>
              <a:t>2011-05-04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A568F-1C71-48B6-B863-11947BEA86B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49DBEE-80C8-4D1B-B0A9-E9A1177EA7D1}" type="datetimeFigureOut">
              <a:rPr lang="pl-PL"/>
              <a:pPr>
                <a:defRPr/>
              </a:pPr>
              <a:t>2011-05-04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B2E7C8-E859-4AFA-8117-2EDB903DD40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ytuł 1"/>
          <p:cNvSpPr>
            <a:spLocks noGrp="1"/>
          </p:cNvSpPr>
          <p:nvPr>
            <p:ph type="ctrTitle"/>
          </p:nvPr>
        </p:nvSpPr>
        <p:spPr>
          <a:xfrm>
            <a:off x="755650" y="1484313"/>
            <a:ext cx="7772400" cy="4248150"/>
          </a:xfrm>
        </p:spPr>
        <p:txBody>
          <a:bodyPr/>
          <a:lstStyle/>
          <a:p>
            <a:r>
              <a:rPr lang="pl-PL" sz="3600" b="1" smtClean="0">
                <a:solidFill>
                  <a:schemeClr val="tx2"/>
                </a:solidFill>
              </a:rPr>
              <a:t>CZY WSPÓLNY RYNEK </a:t>
            </a:r>
            <a:br>
              <a:rPr lang="pl-PL" sz="3600" b="1" smtClean="0">
                <a:solidFill>
                  <a:schemeClr val="tx2"/>
                </a:solidFill>
              </a:rPr>
            </a:br>
            <a:r>
              <a:rPr lang="pl-PL" sz="3600" b="1" smtClean="0">
                <a:solidFill>
                  <a:schemeClr val="tx2"/>
                </a:solidFill>
              </a:rPr>
              <a:t>JEST NAPRAWDĘ WSPÓLNY?</a:t>
            </a:r>
            <a:br>
              <a:rPr lang="pl-PL" sz="3600" b="1" smtClean="0">
                <a:solidFill>
                  <a:schemeClr val="tx2"/>
                </a:solidFill>
              </a:rPr>
            </a:br>
            <a:r>
              <a:rPr lang="pl-PL" sz="3600" b="1" smtClean="0">
                <a:solidFill>
                  <a:schemeClr val="tx2"/>
                </a:solidFill>
              </a:rPr>
              <a:t/>
            </a:r>
            <a:br>
              <a:rPr lang="pl-PL" sz="3600" b="1" smtClean="0">
                <a:solidFill>
                  <a:schemeClr val="tx2"/>
                </a:solidFill>
              </a:rPr>
            </a:br>
            <a:endParaRPr lang="pl-PL" sz="20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ytuł 1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1143000"/>
          </a:xfrm>
        </p:spPr>
        <p:txBody>
          <a:bodyPr/>
          <a:lstStyle/>
          <a:p>
            <a:r>
              <a:rPr lang="pl-PL" b="1" smtClean="0">
                <a:solidFill>
                  <a:schemeClr val="tx2"/>
                </a:solidFill>
              </a:rPr>
              <a:t>Czym jest Rynek Wewnętrzny?</a:t>
            </a:r>
          </a:p>
        </p:txBody>
      </p:sp>
      <p:sp>
        <p:nvSpPr>
          <p:cNvPr id="16387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525963"/>
          </a:xfrm>
        </p:spPr>
        <p:txBody>
          <a:bodyPr/>
          <a:lstStyle/>
          <a:p>
            <a:r>
              <a:rPr lang="pl-PL" sz="2400" smtClean="0">
                <a:solidFill>
                  <a:schemeClr val="tx2"/>
                </a:solidFill>
              </a:rPr>
              <a:t>Obszar obejmujący terytorium krajów członkowskich UE bez wewnętrznych granic</a:t>
            </a:r>
          </a:p>
          <a:p>
            <a:r>
              <a:rPr lang="pl-PL" sz="2200" smtClean="0">
                <a:solidFill>
                  <a:schemeClr val="tx2"/>
                </a:solidFill>
              </a:rPr>
              <a:t>z zapewnionym wolnym przepływem:</a:t>
            </a:r>
          </a:p>
          <a:p>
            <a:pPr lvl="2"/>
            <a:r>
              <a:rPr lang="pl-PL" sz="2200" smtClean="0">
                <a:solidFill>
                  <a:schemeClr val="tx2"/>
                </a:solidFill>
              </a:rPr>
              <a:t>towarów</a:t>
            </a:r>
          </a:p>
          <a:p>
            <a:pPr lvl="2"/>
            <a:r>
              <a:rPr lang="pl-PL" sz="2200" smtClean="0">
                <a:solidFill>
                  <a:schemeClr val="tx2"/>
                </a:solidFill>
              </a:rPr>
              <a:t>osób</a:t>
            </a:r>
          </a:p>
          <a:p>
            <a:pPr lvl="2"/>
            <a:r>
              <a:rPr lang="pl-PL" sz="2200" smtClean="0">
                <a:solidFill>
                  <a:schemeClr val="tx2"/>
                </a:solidFill>
              </a:rPr>
              <a:t>kapitału</a:t>
            </a:r>
          </a:p>
          <a:p>
            <a:pPr lvl="2"/>
            <a:r>
              <a:rPr lang="pl-PL" sz="2200" smtClean="0">
                <a:solidFill>
                  <a:schemeClr val="tx2"/>
                </a:solidFill>
              </a:rPr>
              <a:t>usług</a:t>
            </a:r>
          </a:p>
          <a:p>
            <a:r>
              <a:rPr lang="pl-PL" sz="2400" smtClean="0">
                <a:solidFill>
                  <a:schemeClr val="tx2"/>
                </a:solidFill>
              </a:rPr>
              <a:t>Utworzony </a:t>
            </a:r>
            <a:r>
              <a:rPr lang="pl-PL" sz="2400" smtClean="0">
                <a:solidFill>
                  <a:schemeClr val="tx2"/>
                </a:solidFill>
                <a:latin typeface="Arial" charset="0"/>
              </a:rPr>
              <a:t>pod koniec</a:t>
            </a:r>
            <a:r>
              <a:rPr lang="pl-PL" sz="2400" smtClean="0">
                <a:solidFill>
                  <a:schemeClr val="tx2"/>
                </a:solidFill>
              </a:rPr>
              <a:t> 1992 r. na podstawie Jednolitego Aktu Europejskiego </a:t>
            </a:r>
            <a:r>
              <a:rPr lang="pl-PL" sz="2400" b="1" smtClean="0">
                <a:solidFill>
                  <a:schemeClr val="tx2"/>
                </a:solidFill>
              </a:rPr>
              <a:t>(wkrótce 20 lat!!!)</a:t>
            </a:r>
          </a:p>
          <a:p>
            <a:endParaRPr lang="pl-PL" smtClean="0">
              <a:solidFill>
                <a:schemeClr val="tx2"/>
              </a:solidFill>
            </a:endParaRPr>
          </a:p>
          <a:p>
            <a:pPr lvl="2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ytuł 1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1143000"/>
          </a:xfrm>
        </p:spPr>
        <p:txBody>
          <a:bodyPr/>
          <a:lstStyle/>
          <a:p>
            <a:r>
              <a:rPr lang="pl-PL" b="1" smtClean="0">
                <a:solidFill>
                  <a:schemeClr val="tx2"/>
                </a:solidFill>
              </a:rPr>
              <a:t>Sukcesy Rynku Wewnętrznego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332038"/>
            <a:ext cx="8229600" cy="34004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dirty="0" smtClean="0">
                <a:solidFill>
                  <a:schemeClr val="tx2"/>
                </a:solidFill>
              </a:rPr>
              <a:t>Utworzenie 2,5 mln nowych miejsc pracy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dirty="0" smtClean="0">
                <a:solidFill>
                  <a:schemeClr val="tx2"/>
                </a:solidFill>
              </a:rPr>
              <a:t>Wygenerowanie ponad 800 mln euro PKB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dirty="0" smtClean="0">
                <a:solidFill>
                  <a:schemeClr val="tx2"/>
                </a:solidFill>
              </a:rPr>
              <a:t>Większa konkurencja między przedsiębiorstwami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sz="2000" dirty="0" smtClean="0">
                <a:solidFill>
                  <a:schemeClr val="tx2"/>
                </a:solidFill>
              </a:rPr>
              <a:t>Coraz tańsze rozmowy telefoniczne (</a:t>
            </a:r>
            <a:r>
              <a:rPr lang="pl-PL" sz="2000" dirty="0" err="1" smtClean="0">
                <a:solidFill>
                  <a:schemeClr val="tx2"/>
                </a:solidFill>
              </a:rPr>
              <a:t>roaming</a:t>
            </a:r>
            <a:r>
              <a:rPr lang="pl-PL" sz="2000" dirty="0" smtClean="0">
                <a:solidFill>
                  <a:schemeClr val="tx2"/>
                </a:solidFill>
              </a:rPr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sz="2000" dirty="0" smtClean="0">
                <a:solidFill>
                  <a:schemeClr val="tx2"/>
                </a:solidFill>
              </a:rPr>
              <a:t>Znaczne obniżenie cen biletów lotniczych i otwarcie przelotów na nowych trasach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sz="2000" dirty="0" smtClean="0">
                <a:solidFill>
                  <a:schemeClr val="tx2"/>
                </a:solidFill>
              </a:rPr>
              <a:t>Swobodny wybór dostawcy energii elektrycznej i gazu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sz="2000" dirty="0" smtClean="0">
                <a:solidFill>
                  <a:schemeClr val="tx2"/>
                </a:solidFill>
              </a:rPr>
              <a:t>Nieograniczony dostęp przedsiębiorstw do prawie 500 mln konsumentów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1143000"/>
          </a:xfrm>
        </p:spPr>
        <p:txBody>
          <a:bodyPr/>
          <a:lstStyle/>
          <a:p>
            <a:r>
              <a:rPr lang="pl-PL" b="1" smtClean="0">
                <a:solidFill>
                  <a:schemeClr val="tx2"/>
                </a:solidFill>
              </a:rPr>
              <a:t>Trudności Rynku Wewnętrznego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327275"/>
            <a:ext cx="8229600" cy="326231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chemeClr val="tx2"/>
                </a:solidFill>
              </a:rPr>
              <a:t>W niektórych obszarach brak prawdziwej integracji europejskiego rynku</a:t>
            </a:r>
            <a:endParaRPr lang="pl-PL" dirty="0">
              <a:solidFill>
                <a:schemeClr val="tx2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400" dirty="0" smtClean="0">
                <a:solidFill>
                  <a:schemeClr val="tx2"/>
                </a:solidFill>
              </a:rPr>
              <a:t>	- braki w przepisach i regulacjach, różnice w interpretacji prawa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chemeClr val="tx2"/>
                </a:solidFill>
              </a:rPr>
              <a:t>Skomplikowane wymogi administracyjne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>
                <a:solidFill>
                  <a:schemeClr val="tx2"/>
                </a:solidFill>
              </a:rPr>
              <a:t>	</a:t>
            </a:r>
            <a:r>
              <a:rPr lang="pl-PL" sz="2400" dirty="0" smtClean="0">
                <a:solidFill>
                  <a:schemeClr val="tx2"/>
                </a:solidFill>
              </a:rPr>
              <a:t>-  patent europejski</a:t>
            </a:r>
            <a:endParaRPr lang="pl-PL" dirty="0" smtClean="0">
              <a:solidFill>
                <a:schemeClr val="tx2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chemeClr val="tx2"/>
                </a:solidFill>
              </a:rPr>
              <a:t>Niewystarczające egzekwowanie prawa wspólnotowego w krajach członkowskich (dyrektyw)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400" dirty="0" smtClean="0">
                <a:solidFill>
                  <a:schemeClr val="tx2"/>
                </a:solidFill>
              </a:rPr>
              <a:t>	-  </a:t>
            </a:r>
            <a:r>
              <a:rPr lang="pl-PL" sz="2400" dirty="0" err="1" smtClean="0">
                <a:solidFill>
                  <a:schemeClr val="tx2"/>
                </a:solidFill>
              </a:rPr>
              <a:t>Internal</a:t>
            </a:r>
            <a:r>
              <a:rPr lang="pl-PL" sz="2400" dirty="0" smtClean="0">
                <a:solidFill>
                  <a:schemeClr val="tx2"/>
                </a:solidFill>
              </a:rPr>
              <a:t> Market </a:t>
            </a:r>
            <a:r>
              <a:rPr lang="pl-PL" sz="2400" dirty="0" err="1" smtClean="0">
                <a:solidFill>
                  <a:schemeClr val="tx2"/>
                </a:solidFill>
              </a:rPr>
              <a:t>Scoreboard</a:t>
            </a:r>
            <a:endParaRPr lang="pl-PL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13" y="981075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2"/>
                </a:solidFill>
              </a:rPr>
              <a:t>Single Market Act</a:t>
            </a:r>
            <a:br>
              <a:rPr lang="pl-PL" b="1" dirty="0" smtClean="0">
                <a:solidFill>
                  <a:schemeClr val="tx2"/>
                </a:solidFill>
              </a:rPr>
            </a:br>
            <a:r>
              <a:rPr lang="pl-PL" b="1" dirty="0" smtClean="0">
                <a:solidFill>
                  <a:schemeClr val="tx2"/>
                </a:solidFill>
              </a:rPr>
              <a:t>Akt o Jednolitym Rynku </a:t>
            </a:r>
            <a:endParaRPr lang="pl-PL" b="1" dirty="0">
              <a:solidFill>
                <a:schemeClr val="tx2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Font typeface="Arial" charset="0"/>
              <a:buNone/>
            </a:pPr>
            <a:endParaRPr lang="pl-PL" sz="17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pl-PL" sz="2400" b="1" smtClean="0">
                <a:solidFill>
                  <a:schemeClr val="tx2"/>
                </a:solidFill>
              </a:rPr>
              <a:t>12 priorytetów Komisji Europejskiej:</a:t>
            </a:r>
            <a:endParaRPr lang="pl-PL" sz="2400" b="1" smtClean="0">
              <a:solidFill>
                <a:schemeClr val="tx2"/>
              </a:solidFill>
              <a:latin typeface="Arial" charset="0"/>
            </a:endParaRPr>
          </a:p>
          <a:p>
            <a:pPr marL="0" indent="0" algn="ctr">
              <a:buFont typeface="Arial" charset="0"/>
              <a:buNone/>
            </a:pPr>
            <a:endParaRPr lang="pl-PL" sz="2400" smtClean="0">
              <a:solidFill>
                <a:schemeClr val="tx2"/>
              </a:solidFill>
              <a:latin typeface="Arial" charset="0"/>
            </a:endParaRPr>
          </a:p>
          <a:p>
            <a:pPr marL="0" indent="0"/>
            <a:r>
              <a:rPr lang="pl-PL" sz="2000" smtClean="0">
                <a:solidFill>
                  <a:schemeClr val="tx2"/>
                </a:solidFill>
              </a:rPr>
              <a:t>Jednolite prawo patentowe</a:t>
            </a:r>
          </a:p>
          <a:p>
            <a:pPr marL="0" indent="0"/>
            <a:r>
              <a:rPr lang="pl-PL" sz="2000" smtClean="0">
                <a:solidFill>
                  <a:schemeClr val="tx2"/>
                </a:solidFill>
              </a:rPr>
              <a:t>Europejska legitymacja zawodowa – uznawanie kwalifikacji zawodowych</a:t>
            </a:r>
          </a:p>
          <a:p>
            <a:pPr marL="0" indent="0"/>
            <a:r>
              <a:rPr lang="pl-PL" sz="2000" smtClean="0">
                <a:solidFill>
                  <a:schemeClr val="tx2"/>
                </a:solidFill>
              </a:rPr>
              <a:t>Wspólna Skonsolidowana Podstawa Opodatkowania</a:t>
            </a:r>
          </a:p>
          <a:p>
            <a:pPr marL="0" indent="0"/>
            <a:r>
              <a:rPr lang="pl-PL" sz="2000" smtClean="0">
                <a:solidFill>
                  <a:schemeClr val="tx2"/>
                </a:solidFill>
              </a:rPr>
              <a:t>Wzmocnienie ochrony pracowników przed nadużyciami pracodawców</a:t>
            </a:r>
          </a:p>
          <a:p>
            <a:pPr marL="0" indent="0"/>
            <a:r>
              <a:rPr lang="pl-PL" sz="2000" smtClean="0">
                <a:solidFill>
                  <a:schemeClr val="tx2"/>
                </a:solidFill>
              </a:rPr>
              <a:t>Rozwijanie handlu elektronicznego, upowszechnienie podpisu elektronicznego</a:t>
            </a:r>
          </a:p>
          <a:p>
            <a:pPr marL="0" indent="0"/>
            <a:r>
              <a:rPr lang="pl-PL" sz="2000" smtClean="0">
                <a:solidFill>
                  <a:schemeClr val="tx2"/>
                </a:solidFill>
              </a:rPr>
              <a:t>Dostosowanie polityki transportowej do potrzeb rynku wewnętrznego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468313" y="981075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b="1" smtClean="0">
                <a:solidFill>
                  <a:schemeClr val="tx2"/>
                </a:solidFill>
              </a:rPr>
              <a:t>Single Market Act</a:t>
            </a:r>
            <a:br>
              <a:rPr lang="pl-PL" sz="4000" b="1" smtClean="0">
                <a:solidFill>
                  <a:schemeClr val="tx2"/>
                </a:solidFill>
              </a:rPr>
            </a:br>
            <a:r>
              <a:rPr lang="pl-PL" sz="4000" b="1" smtClean="0">
                <a:solidFill>
                  <a:schemeClr val="tx2"/>
                </a:solidFill>
              </a:rPr>
              <a:t>Akt o Jednolitym Rynku </a:t>
            </a:r>
            <a:r>
              <a:rPr lang="pl-PL" sz="4000" b="1" smtClean="0">
                <a:solidFill>
                  <a:schemeClr val="tx2"/>
                </a:solidFill>
                <a:latin typeface="Arial" charset="0"/>
              </a:rPr>
              <a:t>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457200" y="1844675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Font typeface="Arial" charset="0"/>
              <a:buNone/>
            </a:pPr>
            <a:endParaRPr lang="pl-PL" sz="17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pl-PL" sz="2400" b="1" smtClean="0">
                <a:solidFill>
                  <a:schemeClr val="tx2"/>
                </a:solidFill>
              </a:rPr>
              <a:t>12 priorytetów Komisji Europejskiej:</a:t>
            </a:r>
            <a:endParaRPr lang="pl-PL" sz="2400" smtClean="0">
              <a:solidFill>
                <a:schemeClr val="tx2"/>
              </a:solidFill>
            </a:endParaRPr>
          </a:p>
          <a:p>
            <a:pPr marL="0" indent="0"/>
            <a:r>
              <a:rPr lang="pl-PL" sz="1900" smtClean="0">
                <a:solidFill>
                  <a:schemeClr val="tx2"/>
                </a:solidFill>
              </a:rPr>
              <a:t>Uproszczenie przepisów oraz procedur administracyjnych dla małych przedsiębiorstw</a:t>
            </a:r>
          </a:p>
          <a:p>
            <a:pPr marL="0" indent="0"/>
            <a:r>
              <a:rPr lang="pl-PL" sz="1900" smtClean="0">
                <a:solidFill>
                  <a:schemeClr val="tx2"/>
                </a:solidFill>
              </a:rPr>
              <a:t>Większy nacisk na dostęp do usług (nie tylko produktów) w ramach rynku wewnętrznego</a:t>
            </a:r>
          </a:p>
          <a:p>
            <a:pPr marL="0" indent="0"/>
            <a:r>
              <a:rPr lang="pl-PL" sz="1900" smtClean="0">
                <a:solidFill>
                  <a:schemeClr val="tx2"/>
                </a:solidFill>
              </a:rPr>
              <a:t>Zwiększanie dostępu małych i średnich przedsiębiorstw do rynków kapitałowych</a:t>
            </a:r>
          </a:p>
          <a:p>
            <a:pPr marL="0" indent="0"/>
            <a:r>
              <a:rPr lang="pl-PL" sz="1900" smtClean="0">
                <a:solidFill>
                  <a:schemeClr val="tx2"/>
                </a:solidFill>
              </a:rPr>
              <a:t>Stworzenie systemu podatkowego sprzyjającego energooszczędności i ochronie środowiska</a:t>
            </a:r>
          </a:p>
          <a:p>
            <a:pPr marL="0" indent="0"/>
            <a:r>
              <a:rPr lang="pl-PL" sz="1900" smtClean="0">
                <a:solidFill>
                  <a:schemeClr val="tx2"/>
                </a:solidFill>
              </a:rPr>
              <a:t>Otwarcie  rynku zamówień publicznych na uczciwą konkurencję</a:t>
            </a:r>
          </a:p>
          <a:p>
            <a:pPr marL="0" indent="0"/>
            <a:r>
              <a:rPr lang="pl-PL" sz="1900" smtClean="0">
                <a:solidFill>
                  <a:schemeClr val="tx2"/>
                </a:solidFill>
              </a:rPr>
              <a:t>Ukierunkowanie zamówień publicznych na dobra i usługi przyjazne dla środowiska</a:t>
            </a:r>
          </a:p>
          <a:p>
            <a:pPr marL="0" indent="0"/>
            <a:endParaRPr lang="pl-PL" sz="19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46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2"/>
                </a:solidFill>
              </a:rPr>
              <a:t>Jak usprawnić Rynek Wewnętrzny?</a:t>
            </a:r>
            <a:endParaRPr lang="pl-PL" b="1" dirty="0">
              <a:solidFill>
                <a:schemeClr val="tx2"/>
              </a:solidFill>
            </a:endParaRPr>
          </a:p>
        </p:txBody>
      </p:sp>
      <p:sp>
        <p:nvSpPr>
          <p:cNvPr id="2048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pPr lvl="1" algn="ctr">
              <a:buFont typeface="Arial" charset="0"/>
              <a:buNone/>
            </a:pPr>
            <a:endParaRPr lang="pl-PL" sz="2400" smtClean="0">
              <a:solidFill>
                <a:schemeClr val="tx2"/>
              </a:solidFill>
            </a:endParaRPr>
          </a:p>
          <a:p>
            <a:pPr lvl="1" algn="ctr">
              <a:buFont typeface="Arial" charset="0"/>
              <a:buNone/>
            </a:pPr>
            <a:r>
              <a:rPr lang="pl-PL" b="1" smtClean="0">
                <a:solidFill>
                  <a:schemeClr val="tx2"/>
                </a:solidFill>
              </a:rPr>
              <a:t>Forum Rynku Wewnętrznego </a:t>
            </a:r>
          </a:p>
          <a:p>
            <a:pPr lvl="1" algn="ctr">
              <a:buFont typeface="Arial" charset="0"/>
              <a:buNone/>
            </a:pPr>
            <a:r>
              <a:rPr lang="pl-PL" b="1" smtClean="0">
                <a:solidFill>
                  <a:schemeClr val="tx2"/>
                </a:solidFill>
              </a:rPr>
              <a:t>(3-4.X.2011 – KRAKÓW)</a:t>
            </a:r>
          </a:p>
          <a:p>
            <a:pPr lvl="1" algn="ctr">
              <a:buFont typeface="Arial" charset="0"/>
              <a:buNone/>
            </a:pPr>
            <a:endParaRPr lang="pl-PL" b="1" smtClean="0">
              <a:solidFill>
                <a:schemeClr val="tx2"/>
              </a:solidFill>
            </a:endParaRPr>
          </a:p>
          <a:p>
            <a:pPr lvl="1" algn="ctr">
              <a:buFont typeface="Arial" charset="0"/>
              <a:buNone/>
            </a:pPr>
            <a:r>
              <a:rPr lang="pl-PL" b="1" smtClean="0">
                <a:solidFill>
                  <a:schemeClr val="tx2"/>
                </a:solidFill>
              </a:rPr>
              <a:t>„UNIA BEZ BARIER” </a:t>
            </a:r>
          </a:p>
          <a:p>
            <a:pPr lvl="1" algn="ctr">
              <a:buFont typeface="Arial" charset="0"/>
              <a:buNone/>
            </a:pPr>
            <a:r>
              <a:rPr lang="pl-PL" b="1" smtClean="0">
                <a:solidFill>
                  <a:schemeClr val="tx2"/>
                </a:solidFill>
              </a:rPr>
              <a:t>projekt promujący rynek wewnętrzny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253</Words>
  <Application>Microsoft Office PowerPoint</Application>
  <PresentationFormat>On-screen Show (4:3)</PresentationFormat>
  <Paragraphs>51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Arial</vt:lpstr>
      <vt:lpstr>Motyw pakietu Office</vt:lpstr>
      <vt:lpstr>CZY WSPÓLNY RYNEK  JEST NAPRAWDĘ WSPÓLNY?  </vt:lpstr>
      <vt:lpstr>Czym jest Rynek Wewnętrzny?</vt:lpstr>
      <vt:lpstr>Sukcesy Rynku Wewnętrznego</vt:lpstr>
      <vt:lpstr>Trudności Rynku Wewnętrznego</vt:lpstr>
      <vt:lpstr>Single Market Act Akt o Jednolitym Rynku </vt:lpstr>
      <vt:lpstr>Single Market Act Akt o Jednolitym Rynku cd.</vt:lpstr>
      <vt:lpstr>Jak usprawnić Rynek Wewnętrzny?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Kuba</dc:creator>
  <cp:lastModifiedBy>lklejnowski</cp:lastModifiedBy>
  <cp:revision>32</cp:revision>
  <dcterms:created xsi:type="dcterms:W3CDTF">2011-04-26T09:39:44Z</dcterms:created>
  <dcterms:modified xsi:type="dcterms:W3CDTF">2011-05-04T14:01:21Z</dcterms:modified>
</cp:coreProperties>
</file>